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1" r:id="rId15"/>
    <p:sldId id="272" r:id="rId16"/>
    <p:sldId id="273" r:id="rId17"/>
    <p:sldId id="274" r:id="rId1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95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0034A-E398-4725-904A-46825B9A6639}" type="datetimeFigureOut">
              <a:rPr lang="id-ID" smtClean="0"/>
              <a:t>13/12/2018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CDC329-8D0D-4A61-B9E2-A8A9A5692730}" type="slidenum">
              <a:rPr lang="id-ID" smtClean="0"/>
              <a:t>‹#›</a:t>
            </a:fld>
            <a:endParaRPr lang="id-ID"/>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0034A-E398-4725-904A-46825B9A6639}" type="datetimeFigureOut">
              <a:rPr lang="id-ID" smtClean="0"/>
              <a:t>13/12/2018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CDC329-8D0D-4A61-B9E2-A8A9A5692730}"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0034A-E398-4725-904A-46825B9A6639}" type="datetimeFigureOut">
              <a:rPr lang="id-ID" smtClean="0"/>
              <a:t>13/12/2018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CDC329-8D0D-4A61-B9E2-A8A9A5692730}"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0034A-E398-4725-904A-46825B9A6639}" type="datetimeFigureOut">
              <a:rPr lang="id-ID" smtClean="0"/>
              <a:t>13/12/2018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CDC329-8D0D-4A61-B9E2-A8A9A5692730}"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0034A-E398-4725-904A-46825B9A6639}" type="datetimeFigureOut">
              <a:rPr lang="id-ID" smtClean="0"/>
              <a:t>13/12/2018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CDC329-8D0D-4A61-B9E2-A8A9A5692730}" type="slidenum">
              <a:rPr lang="id-ID" smtClean="0"/>
              <a:t>‹#›</a:t>
            </a:fld>
            <a:endParaRPr lang="id-ID"/>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0034A-E398-4725-904A-46825B9A6639}" type="datetimeFigureOut">
              <a:rPr lang="id-ID" smtClean="0"/>
              <a:t>13/12/2018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CDC329-8D0D-4A61-B9E2-A8A9A5692730}"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0034A-E398-4725-904A-46825B9A6639}" type="datetimeFigureOut">
              <a:rPr lang="id-ID" smtClean="0"/>
              <a:t>13/12/2018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CCDC329-8D0D-4A61-B9E2-A8A9A5692730}" type="slidenum">
              <a:rPr lang="id-ID" smtClean="0"/>
              <a:t>‹#›</a:t>
            </a:fld>
            <a:endParaRPr lang="id-ID"/>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D0034A-E398-4725-904A-46825B9A6639}" type="datetimeFigureOut">
              <a:rPr lang="id-ID" smtClean="0"/>
              <a:t>13/12/2018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CCDC329-8D0D-4A61-B9E2-A8A9A5692730}"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0034A-E398-4725-904A-46825B9A6639}" type="datetimeFigureOut">
              <a:rPr lang="id-ID" smtClean="0"/>
              <a:t>13/12/2018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CCDC329-8D0D-4A61-B9E2-A8A9A5692730}"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0034A-E398-4725-904A-46825B9A6639}" type="datetimeFigureOut">
              <a:rPr lang="id-ID" smtClean="0"/>
              <a:t>13/12/2018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CDC329-8D0D-4A61-B9E2-A8A9A5692730}" type="slidenum">
              <a:rPr lang="id-ID" smtClean="0"/>
              <a:t>‹#›</a:t>
            </a:fld>
            <a:endParaRPr lang="id-ID"/>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0034A-E398-4725-904A-46825B9A6639}" type="datetimeFigureOut">
              <a:rPr lang="id-ID" smtClean="0"/>
              <a:t>13/12/2018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CDC329-8D0D-4A61-B9E2-A8A9A5692730}"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DD0034A-E398-4725-904A-46825B9A6639}" type="datetimeFigureOut">
              <a:rPr lang="id-ID" smtClean="0"/>
              <a:t>13/12/2018</a:t>
            </a:fld>
            <a:endParaRPr lang="id-ID"/>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id-ID"/>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CCDC329-8D0D-4A61-B9E2-A8A9A5692730}" type="slidenum">
              <a:rPr lang="id-ID" smtClean="0"/>
              <a:t>‹#›</a:t>
            </a:fld>
            <a:endParaRPr lang="id-ID"/>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836712"/>
            <a:ext cx="7772400" cy="1470025"/>
          </a:xfrm>
        </p:spPr>
        <p:txBody>
          <a:bodyPr>
            <a:noAutofit/>
          </a:bodyPr>
          <a:lstStyle/>
          <a:p>
            <a:r>
              <a:rPr lang="id-ID" sz="4000" dirty="0" smtClean="0">
                <a:solidFill>
                  <a:schemeClr val="bg1"/>
                </a:solidFill>
              </a:rPr>
              <a:t>Penguatan PPID dalam Layanan Informasi Menuju Keterbukaan </a:t>
            </a:r>
            <a:r>
              <a:rPr lang="id-ID" sz="4000" dirty="0">
                <a:solidFill>
                  <a:schemeClr val="bg1"/>
                </a:solidFill>
              </a:rPr>
              <a:t>I</a:t>
            </a:r>
            <a:r>
              <a:rPr lang="id-ID" sz="4000" dirty="0" smtClean="0">
                <a:solidFill>
                  <a:schemeClr val="bg1"/>
                </a:solidFill>
              </a:rPr>
              <a:t>nformasi </a:t>
            </a:r>
            <a:r>
              <a:rPr lang="id-ID" sz="4000" dirty="0">
                <a:solidFill>
                  <a:schemeClr val="bg1"/>
                </a:solidFill>
              </a:rPr>
              <a:t>P</a:t>
            </a:r>
            <a:r>
              <a:rPr lang="id-ID" sz="4000" dirty="0" smtClean="0">
                <a:solidFill>
                  <a:schemeClr val="bg1"/>
                </a:solidFill>
              </a:rPr>
              <a:t>ublik</a:t>
            </a:r>
            <a:endParaRPr lang="id-ID" sz="4000" dirty="0">
              <a:solidFill>
                <a:schemeClr val="bg1"/>
              </a:solidFill>
            </a:endParaRPr>
          </a:p>
        </p:txBody>
      </p:sp>
      <p:sp>
        <p:nvSpPr>
          <p:cNvPr id="3" name="Subtitle 2"/>
          <p:cNvSpPr>
            <a:spLocks noGrp="1"/>
          </p:cNvSpPr>
          <p:nvPr>
            <p:ph type="subTitle" idx="1"/>
          </p:nvPr>
        </p:nvSpPr>
        <p:spPr>
          <a:xfrm>
            <a:off x="755576" y="5517232"/>
            <a:ext cx="6858000" cy="648072"/>
          </a:xfrm>
        </p:spPr>
        <p:txBody>
          <a:bodyPr>
            <a:normAutofit/>
          </a:bodyPr>
          <a:lstStyle/>
          <a:p>
            <a:r>
              <a:rPr lang="id-ID" sz="1600" b="1" dirty="0" smtClean="0"/>
              <a:t>PPID KOTA MADIUN</a:t>
            </a:r>
          </a:p>
          <a:p>
            <a:r>
              <a:rPr lang="id-ID" sz="1600" b="1" dirty="0" smtClean="0"/>
              <a:t>JL. PAHLAWAN NO.37 KOTA MADIUN</a:t>
            </a:r>
            <a:endParaRPr lang="id-ID" sz="1600" b="1"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spTree>
    <p:extLst>
      <p:ext uri="{BB962C8B-B14F-4D97-AF65-F5344CB8AC3E}">
        <p14:creationId xmlns:p14="http://schemas.microsoft.com/office/powerpoint/2010/main" val="423742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80728"/>
            <a:ext cx="7543800" cy="5184576"/>
          </a:xfrm>
        </p:spPr>
        <p:txBody>
          <a:bodyPr>
            <a:normAutofit fontScale="70000" lnSpcReduction="20000"/>
          </a:bodyPr>
          <a:lstStyle/>
          <a:p>
            <a:pPr marL="0" indent="0" algn="ctr">
              <a:buNone/>
            </a:pPr>
            <a:r>
              <a:rPr lang="id-ID" sz="3400" b="1" dirty="0" smtClean="0"/>
              <a:t>Pelayanan Informasi Publik Melalui Website PPID</a:t>
            </a:r>
          </a:p>
          <a:p>
            <a:pPr marL="0" indent="0" algn="ctr">
              <a:buNone/>
            </a:pPr>
            <a:endParaRPr lang="id-ID" dirty="0" smtClean="0"/>
          </a:p>
          <a:p>
            <a:pPr marL="0" indent="0" algn="just">
              <a:buNone/>
            </a:pPr>
            <a:r>
              <a:rPr lang="id-ID" dirty="0" smtClean="0"/>
              <a:t>Website PPID merupakan ujung tombak dalam pelayanan keterbukaan informasi publik. Website sebagai salah satu sarana strategis yang harus dimanfaatkan dalam membuka keran transparansi informasi publik setiap badan publik.</a:t>
            </a:r>
          </a:p>
          <a:p>
            <a:pPr marL="0" indent="0" algn="just">
              <a:buNone/>
            </a:pPr>
            <a:r>
              <a:rPr lang="id-ID" dirty="0" smtClean="0"/>
              <a:t>Segala informasi publik wajib didokumentasikan dan diseminasikan melalui website. </a:t>
            </a:r>
          </a:p>
          <a:p>
            <a:pPr marL="0" indent="0">
              <a:buNone/>
            </a:pPr>
            <a:r>
              <a:rPr lang="id-ID" dirty="0"/>
              <a:t>Sedangkan kelengkapan website PPID meliputi :</a:t>
            </a:r>
          </a:p>
          <a:p>
            <a:pPr lvl="0" algn="just"/>
            <a:r>
              <a:rPr lang="id-ID" dirty="0"/>
              <a:t>Daftar Informasi Publik yang meliputi informasi setiap saat, informasi secara berkala dan informasi serta merta serta informasi yang dikecualikan.</a:t>
            </a:r>
          </a:p>
          <a:p>
            <a:pPr lvl="0" algn="just"/>
            <a:r>
              <a:rPr lang="id-ID" dirty="0"/>
              <a:t>Profil OPD, Visi dan Misi, Tugas dan Fungsi, Struktur OPD, Nama Pejabat struktural, dan Data Pegawai.</a:t>
            </a:r>
          </a:p>
          <a:p>
            <a:pPr lvl="0" algn="just"/>
            <a:r>
              <a:rPr lang="id-ID" dirty="0"/>
              <a:t>Berita kegiatan OPD</a:t>
            </a:r>
          </a:p>
          <a:p>
            <a:pPr lvl="0" algn="just"/>
            <a:r>
              <a:rPr lang="id-ID" dirty="0"/>
              <a:t>Produk hukum OPD yang berisi peraturan yang berkaitan dengan OPD tersebut</a:t>
            </a:r>
          </a:p>
          <a:p>
            <a:pPr lvl="0" algn="just"/>
            <a:r>
              <a:rPr lang="id-ID" dirty="0"/>
              <a:t>Layanan publik</a:t>
            </a:r>
          </a:p>
          <a:p>
            <a:pPr lvl="0" algn="just"/>
            <a:r>
              <a:rPr lang="id-ID" dirty="0"/>
              <a:t>Struktur PPID dan kontak PPID</a:t>
            </a:r>
          </a:p>
          <a:p>
            <a:pPr lvl="0" algn="just"/>
            <a:r>
              <a:rPr lang="id-ID" dirty="0"/>
              <a:t>Alur layanan informasi</a:t>
            </a:r>
          </a:p>
          <a:p>
            <a:pPr marL="0" indent="0" algn="just">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spTree>
    <p:extLst>
      <p:ext uri="{BB962C8B-B14F-4D97-AF65-F5344CB8AC3E}">
        <p14:creationId xmlns:p14="http://schemas.microsoft.com/office/powerpoint/2010/main" val="4598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08" y="260648"/>
            <a:ext cx="7543800" cy="5112568"/>
          </a:xfrm>
        </p:spPr>
        <p:txBody>
          <a:bodyPr>
            <a:normAutofit/>
          </a:bodyPr>
          <a:lstStyle/>
          <a:p>
            <a:pPr marL="0" indent="0">
              <a:buNone/>
            </a:pPr>
            <a:endParaRPr lang="id-ID" dirty="0" smtClean="0"/>
          </a:p>
          <a:p>
            <a:pPr>
              <a:buFontTx/>
              <a:buChar char="-"/>
            </a:pPr>
            <a:r>
              <a:rPr lang="id-ID" dirty="0" smtClean="0"/>
              <a:t>Variasi Penyampaian Informasi di BPBD Kota Madiun</a:t>
            </a:r>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smtClean="0"/>
          </a:p>
          <a:p>
            <a:pPr marL="0" indent="0">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643" b="11409"/>
          <a:stretch/>
        </p:blipFill>
        <p:spPr bwMode="auto">
          <a:xfrm>
            <a:off x="323528" y="1124744"/>
            <a:ext cx="5760640" cy="275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54" b="10383"/>
          <a:stretch/>
        </p:blipFill>
        <p:spPr bwMode="auto">
          <a:xfrm>
            <a:off x="3240360" y="3412442"/>
            <a:ext cx="5652120" cy="268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603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08" y="260648"/>
            <a:ext cx="7543800" cy="5112568"/>
          </a:xfrm>
        </p:spPr>
        <p:txBody>
          <a:bodyPr>
            <a:normAutofit/>
          </a:bodyPr>
          <a:lstStyle/>
          <a:p>
            <a:pPr marL="0" indent="0">
              <a:buNone/>
            </a:pPr>
            <a:endParaRPr lang="id-ID" dirty="0" smtClean="0"/>
          </a:p>
          <a:p>
            <a:pPr algn="just">
              <a:buFontTx/>
              <a:buChar char="-"/>
            </a:pPr>
            <a:r>
              <a:rPr lang="id-ID" dirty="0" smtClean="0"/>
              <a:t>Terhubung dengan aplikasi pelayanan publik di Dinas Penanaman Modal, PTSP, Koperasi dan Usaha Mikro</a:t>
            </a:r>
          </a:p>
          <a:p>
            <a:pPr algn="just">
              <a:buFontTx/>
              <a:buChar char="-"/>
            </a:pPr>
            <a:endParaRPr lang="id-ID" dirty="0"/>
          </a:p>
          <a:p>
            <a:pPr algn="just">
              <a:buFontTx/>
              <a:buChar char="-"/>
            </a:pPr>
            <a:endParaRPr lang="id-ID" dirty="0" smtClean="0"/>
          </a:p>
          <a:p>
            <a:pPr marL="0" indent="0" algn="just">
              <a:buNone/>
            </a:pPr>
            <a:endParaRPr lang="id-ID" dirty="0" smtClean="0"/>
          </a:p>
          <a:p>
            <a:pPr marL="0" indent="0">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6792"/>
            <a:ext cx="5544616" cy="311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589" t="4256" r="9100" b="11907"/>
          <a:stretch/>
        </p:blipFill>
        <p:spPr bwMode="auto">
          <a:xfrm>
            <a:off x="4283968" y="3204859"/>
            <a:ext cx="4499992" cy="281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185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08" y="260648"/>
            <a:ext cx="7543800" cy="5112568"/>
          </a:xfrm>
        </p:spPr>
        <p:txBody>
          <a:bodyPr>
            <a:normAutofit/>
          </a:bodyPr>
          <a:lstStyle/>
          <a:p>
            <a:pPr marL="0" indent="0">
              <a:buNone/>
            </a:pPr>
            <a:endParaRPr lang="id-ID" dirty="0" smtClean="0"/>
          </a:p>
          <a:p>
            <a:pPr>
              <a:buFontTx/>
              <a:buChar char="-"/>
            </a:pPr>
            <a:r>
              <a:rPr lang="id-ID" dirty="0" smtClean="0"/>
              <a:t>Update Berita Kegiatan di Dinas Pertanian Kota Madiun</a:t>
            </a:r>
          </a:p>
          <a:p>
            <a:pPr>
              <a:buFontTx/>
              <a:buChar char="-"/>
            </a:pPr>
            <a:endParaRPr lang="id-ID" dirty="0"/>
          </a:p>
          <a:p>
            <a:pPr>
              <a:buFontTx/>
              <a:buChar char="-"/>
            </a:pPr>
            <a:endParaRPr lang="id-ID" dirty="0" smtClean="0"/>
          </a:p>
          <a:p>
            <a:pPr>
              <a:buFontTx/>
              <a:buChar char="-"/>
            </a:pPr>
            <a:endParaRPr lang="id-ID" dirty="0" smtClean="0"/>
          </a:p>
          <a:p>
            <a:pPr marL="0" indent="0">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440" r="5093" b="9963"/>
          <a:stretch/>
        </p:blipFill>
        <p:spPr bwMode="auto">
          <a:xfrm>
            <a:off x="323528" y="1431420"/>
            <a:ext cx="8483740" cy="430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870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08" y="260648"/>
            <a:ext cx="7543800" cy="5112568"/>
          </a:xfrm>
        </p:spPr>
        <p:txBody>
          <a:bodyPr>
            <a:normAutofit/>
          </a:bodyPr>
          <a:lstStyle/>
          <a:p>
            <a:pPr marL="0" indent="0">
              <a:buNone/>
            </a:pPr>
            <a:endParaRPr lang="id-ID" dirty="0" smtClean="0"/>
          </a:p>
          <a:p>
            <a:pPr>
              <a:buFontTx/>
              <a:buChar char="-"/>
            </a:pPr>
            <a:r>
              <a:rPr lang="id-ID" dirty="0" smtClean="0"/>
              <a:t>Sampaikan aspirasi dan aduan langsung melalui fitur chat Kelurahan Pangongangan</a:t>
            </a:r>
          </a:p>
          <a:p>
            <a:pPr>
              <a:buFontTx/>
              <a:buChar char="-"/>
            </a:pPr>
            <a:endParaRPr lang="id-ID" dirty="0"/>
          </a:p>
          <a:p>
            <a:pPr>
              <a:buFontTx/>
              <a:buChar char="-"/>
            </a:pPr>
            <a:endParaRPr lang="id-ID" dirty="0" smtClean="0"/>
          </a:p>
          <a:p>
            <a:pPr>
              <a:buFontTx/>
              <a:buChar char="-"/>
            </a:pPr>
            <a:endParaRPr lang="id-ID" dirty="0" smtClean="0"/>
          </a:p>
          <a:p>
            <a:pPr marL="0" indent="0">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978" r="1451" b="10059"/>
          <a:stretch/>
        </p:blipFill>
        <p:spPr bwMode="auto">
          <a:xfrm>
            <a:off x="451276" y="1556792"/>
            <a:ext cx="836919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030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08" y="260648"/>
            <a:ext cx="7543800" cy="5112568"/>
          </a:xfrm>
        </p:spPr>
        <p:txBody>
          <a:bodyPr>
            <a:normAutofit/>
          </a:bodyPr>
          <a:lstStyle/>
          <a:p>
            <a:pPr marL="0" indent="0">
              <a:buNone/>
            </a:pPr>
            <a:endParaRPr lang="id-ID" dirty="0" smtClean="0"/>
          </a:p>
          <a:p>
            <a:pPr>
              <a:buFontTx/>
              <a:buChar char="-"/>
            </a:pPr>
            <a:r>
              <a:rPr lang="id-ID" dirty="0" smtClean="0"/>
              <a:t>Update berita kegiatan di Kelurahan Kanigoro</a:t>
            </a:r>
          </a:p>
          <a:p>
            <a:pPr>
              <a:buFontTx/>
              <a:buChar char="-"/>
            </a:pPr>
            <a:endParaRPr lang="id-ID" dirty="0"/>
          </a:p>
          <a:p>
            <a:pPr>
              <a:buFontTx/>
              <a:buChar char="-"/>
            </a:pPr>
            <a:endParaRPr lang="id-ID" dirty="0" smtClean="0"/>
          </a:p>
          <a:p>
            <a:pPr>
              <a:buFontTx/>
              <a:buChar char="-"/>
            </a:pPr>
            <a:endParaRPr lang="id-ID" dirty="0" smtClean="0"/>
          </a:p>
          <a:p>
            <a:pPr marL="0" indent="0">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13" t="4854" r="16728"/>
          <a:stretch/>
        </p:blipFill>
        <p:spPr bwMode="auto">
          <a:xfrm>
            <a:off x="1784323" y="1628800"/>
            <a:ext cx="5235949" cy="410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094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08" y="908720"/>
            <a:ext cx="7543800" cy="4692815"/>
          </a:xfrm>
        </p:spPr>
        <p:txBody>
          <a:bodyPr>
            <a:normAutofit fontScale="85000" lnSpcReduction="20000"/>
          </a:bodyPr>
          <a:lstStyle/>
          <a:p>
            <a:pPr marL="0" indent="0">
              <a:buNone/>
            </a:pPr>
            <a:endParaRPr lang="id-ID" dirty="0"/>
          </a:p>
          <a:p>
            <a:pPr marL="0" indent="0">
              <a:buNone/>
            </a:pPr>
            <a:endParaRPr lang="id-ID" dirty="0" smtClean="0"/>
          </a:p>
          <a:p>
            <a:pPr marL="0" indent="0">
              <a:buNone/>
            </a:pPr>
            <a:endParaRPr lang="id-ID" dirty="0"/>
          </a:p>
          <a:p>
            <a:pPr marL="0" indent="0" algn="ctr">
              <a:buNone/>
            </a:pPr>
            <a:r>
              <a:rPr lang="id-ID" b="1" dirty="0">
                <a:solidFill>
                  <a:schemeClr val="tx2">
                    <a:lumMod val="75000"/>
                  </a:schemeClr>
                </a:solidFill>
              </a:rPr>
              <a:t>Pentingnya badan publik menyelenggarakan keterbukaan informasi </a:t>
            </a:r>
            <a:r>
              <a:rPr lang="id-ID" b="1" dirty="0" smtClean="0">
                <a:solidFill>
                  <a:schemeClr val="tx2">
                    <a:lumMod val="75000"/>
                  </a:schemeClr>
                </a:solidFill>
              </a:rPr>
              <a:t>publik</a:t>
            </a:r>
          </a:p>
          <a:p>
            <a:pPr marL="0" indent="0" algn="ctr">
              <a:buNone/>
            </a:pPr>
            <a:endParaRPr lang="id-ID" b="1" dirty="0" smtClean="0">
              <a:solidFill>
                <a:schemeClr val="tx2">
                  <a:lumMod val="75000"/>
                </a:schemeClr>
              </a:solidFill>
            </a:endParaRPr>
          </a:p>
          <a:p>
            <a:pPr marL="0" indent="0" algn="just">
              <a:buNone/>
            </a:pPr>
            <a:endParaRPr lang="id-ID" dirty="0" smtClean="0"/>
          </a:p>
          <a:p>
            <a:pPr marL="457200" indent="-457200" algn="just">
              <a:buClrTx/>
              <a:buFont typeface="+mj-lt"/>
              <a:buAutoNum type="arabicPeriod"/>
            </a:pPr>
            <a:r>
              <a:rPr lang="id-ID" dirty="0"/>
              <a:t>Membentuk Opini publik melalui informasi yang akurat.</a:t>
            </a:r>
          </a:p>
          <a:p>
            <a:pPr marL="457200" indent="-457200" algn="just">
              <a:buClrTx/>
              <a:buFont typeface="+mj-lt"/>
              <a:buAutoNum type="arabicPeriod"/>
            </a:pPr>
            <a:r>
              <a:rPr lang="id-ID" dirty="0"/>
              <a:t>Informasi Publik yang akurat dapat mencegah rumor negatif dan tidak benar beredar.</a:t>
            </a:r>
          </a:p>
          <a:p>
            <a:pPr marL="457200" indent="-457200" algn="just">
              <a:buClrTx/>
              <a:buFont typeface="+mj-lt"/>
              <a:buAutoNum type="arabicPeriod"/>
            </a:pPr>
            <a:r>
              <a:rPr lang="id-ID" dirty="0"/>
              <a:t>Meminimalisir Korupsi dan Penyalahgunaan Informasi Orang Dalam</a:t>
            </a:r>
          </a:p>
          <a:p>
            <a:pPr marL="457200" indent="-457200" algn="just">
              <a:buClrTx/>
              <a:buFont typeface="+mj-lt"/>
              <a:buAutoNum type="arabicPeriod"/>
            </a:pPr>
            <a:r>
              <a:rPr lang="id-ID" dirty="0"/>
              <a:t>Memperbaiki kinerja Badan Publik secara lebih tepat</a:t>
            </a:r>
          </a:p>
          <a:p>
            <a:pPr marL="457200" indent="-457200" algn="just">
              <a:buClrTx/>
              <a:buFont typeface="+mj-lt"/>
              <a:buAutoNum type="arabicPeriod"/>
            </a:pPr>
            <a:r>
              <a:rPr lang="id-ID" dirty="0"/>
              <a:t>Membangun hubungan baik dan meningkatkan kepercayaan publik terhadap Badan Publik.</a:t>
            </a:r>
          </a:p>
          <a:p>
            <a:pPr marL="457200" indent="-457200" algn="just">
              <a:buClrTx/>
              <a:buFont typeface="+mj-lt"/>
              <a:buAutoNum type="arabicPeriod"/>
            </a:pPr>
            <a:r>
              <a:rPr lang="id-ID" dirty="0"/>
              <a:t>Akuntabilitas Demokratis</a:t>
            </a:r>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spTree>
    <p:extLst>
      <p:ext uri="{BB962C8B-B14F-4D97-AF65-F5344CB8AC3E}">
        <p14:creationId xmlns:p14="http://schemas.microsoft.com/office/powerpoint/2010/main" val="14029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08" y="908720"/>
            <a:ext cx="7543800" cy="4692815"/>
          </a:xfrm>
        </p:spPr>
        <p:txBody>
          <a:bodyPr>
            <a:normAutofit/>
          </a:bodyPr>
          <a:lstStyle/>
          <a:p>
            <a:pPr marL="0" indent="0">
              <a:buNone/>
            </a:pPr>
            <a:endParaRPr lang="id-ID" dirty="0"/>
          </a:p>
          <a:p>
            <a:pPr marL="0" indent="0">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276872"/>
            <a:ext cx="6739773" cy="1800200"/>
          </a:xfrm>
          <a:prstGeom prst="rect">
            <a:avLst/>
          </a:prstGeom>
        </p:spPr>
      </p:pic>
    </p:spTree>
    <p:extLst>
      <p:ext uri="{BB962C8B-B14F-4D97-AF65-F5344CB8AC3E}">
        <p14:creationId xmlns:p14="http://schemas.microsoft.com/office/powerpoint/2010/main" val="1837740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id-ID" b="1" dirty="0" smtClean="0"/>
              <a:t>Paradigma Informasi Dulu dan Sekarang</a:t>
            </a:r>
          </a:p>
          <a:p>
            <a:pPr marL="0" indent="0" algn="ctr">
              <a:buNone/>
            </a:pPr>
            <a:endParaRPr lang="id-ID" b="1" dirty="0"/>
          </a:p>
          <a:p>
            <a:pPr marL="0" indent="0" algn="ctr">
              <a:buNone/>
            </a:pPr>
            <a:endParaRPr lang="id-ID" b="1" dirty="0" smtClean="0"/>
          </a:p>
          <a:p>
            <a:pPr marL="0" indent="0" algn="ctr">
              <a:buNone/>
            </a:pPr>
            <a:endParaRPr lang="id-ID" b="1" dirty="0"/>
          </a:p>
          <a:p>
            <a:pPr marL="0" indent="0" algn="ctr">
              <a:buNone/>
            </a:pPr>
            <a:endParaRPr lang="id-ID" b="1" dirty="0" smtClean="0"/>
          </a:p>
          <a:p>
            <a:pPr marL="0" indent="0">
              <a:buNone/>
            </a:pPr>
            <a:endParaRPr lang="id-ID" dirty="0"/>
          </a:p>
          <a:p>
            <a:pPr marL="0" indent="0">
              <a:buNone/>
            </a:pPr>
            <a:endParaRPr lang="id-ID" dirty="0"/>
          </a:p>
        </p:txBody>
      </p:sp>
      <p:sp>
        <p:nvSpPr>
          <p:cNvPr id="6"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graphicFrame>
        <p:nvGraphicFramePr>
          <p:cNvPr id="9" name="Table 8"/>
          <p:cNvGraphicFramePr>
            <a:graphicFrameLocks noGrp="1"/>
          </p:cNvGraphicFramePr>
          <p:nvPr>
            <p:extLst>
              <p:ext uri="{D42A27DB-BD31-4B8C-83A1-F6EECF244321}">
                <p14:modId xmlns:p14="http://schemas.microsoft.com/office/powerpoint/2010/main" val="3069554287"/>
              </p:ext>
            </p:extLst>
          </p:nvPr>
        </p:nvGraphicFramePr>
        <p:xfrm>
          <a:off x="1043608" y="1700808"/>
          <a:ext cx="6912768" cy="4297049"/>
        </p:xfrm>
        <a:graphic>
          <a:graphicData uri="http://schemas.openxmlformats.org/drawingml/2006/table">
            <a:tbl>
              <a:tblPr firstRow="1" bandRow="1">
                <a:tableStyleId>{5C22544A-7EE6-4342-B048-85BDC9FD1C3A}</a:tableStyleId>
              </a:tblPr>
              <a:tblGrid>
                <a:gridCol w="3456384"/>
                <a:gridCol w="3456384"/>
              </a:tblGrid>
              <a:tr h="510640">
                <a:tc>
                  <a:txBody>
                    <a:bodyPr/>
                    <a:lstStyle/>
                    <a:p>
                      <a:pPr algn="ctr"/>
                      <a:r>
                        <a:rPr lang="id-ID" sz="2400" dirty="0" smtClean="0"/>
                        <a:t>Dulu</a:t>
                      </a:r>
                      <a:endParaRPr lang="id-ID" sz="2400" dirty="0"/>
                    </a:p>
                  </a:txBody>
                  <a:tcPr/>
                </a:tc>
                <a:tc>
                  <a:txBody>
                    <a:bodyPr/>
                    <a:lstStyle/>
                    <a:p>
                      <a:pPr algn="ctr"/>
                      <a:r>
                        <a:rPr lang="id-ID" sz="2400" dirty="0" smtClean="0"/>
                        <a:t>Sekarang</a:t>
                      </a:r>
                      <a:endParaRPr lang="id-ID" sz="2400" dirty="0"/>
                    </a:p>
                  </a:txBody>
                  <a:tcPr/>
                </a:tc>
              </a:tr>
              <a:tr h="881378">
                <a:tc>
                  <a:txBody>
                    <a:bodyPr/>
                    <a:lstStyle/>
                    <a:p>
                      <a:r>
                        <a:rPr lang="id-ID" sz="2400" dirty="0" smtClean="0"/>
                        <a:t>Informasi tertutup,</a:t>
                      </a:r>
                      <a:r>
                        <a:rPr lang="id-ID" sz="2400" baseline="0" dirty="0" smtClean="0"/>
                        <a:t> kecuali yang dibuka</a:t>
                      </a:r>
                      <a:endParaRPr lang="id-ID" sz="2400" dirty="0"/>
                    </a:p>
                  </a:txBody>
                  <a:tcPr/>
                </a:tc>
                <a:tc>
                  <a:txBody>
                    <a:bodyPr/>
                    <a:lstStyle/>
                    <a:p>
                      <a:r>
                        <a:rPr lang="id-ID" sz="2400" dirty="0" smtClean="0"/>
                        <a:t>Informasi terbuka, kecuali yang dikecualikan</a:t>
                      </a:r>
                      <a:endParaRPr lang="id-ID" sz="2400" dirty="0"/>
                    </a:p>
                  </a:txBody>
                  <a:tcPr/>
                </a:tc>
              </a:tr>
              <a:tr h="510640">
                <a:tc>
                  <a:txBody>
                    <a:bodyPr/>
                    <a:lstStyle/>
                    <a:p>
                      <a:r>
                        <a:rPr lang="id-ID" sz="2400" dirty="0" smtClean="0"/>
                        <a:t>Terbuka itu berbahaya</a:t>
                      </a:r>
                      <a:endParaRPr lang="id-ID" sz="2400" dirty="0"/>
                    </a:p>
                  </a:txBody>
                  <a:tcPr/>
                </a:tc>
                <a:tc>
                  <a:txBody>
                    <a:bodyPr/>
                    <a:lstStyle/>
                    <a:p>
                      <a:r>
                        <a:rPr lang="id-ID" sz="2400" dirty="0" smtClean="0"/>
                        <a:t>Terbuka itu memberi peluang </a:t>
                      </a:r>
                      <a:endParaRPr lang="id-ID" sz="2400" dirty="0"/>
                    </a:p>
                  </a:txBody>
                  <a:tcPr/>
                </a:tc>
              </a:tr>
              <a:tr h="510640">
                <a:tc>
                  <a:txBody>
                    <a:bodyPr/>
                    <a:lstStyle/>
                    <a:p>
                      <a:r>
                        <a:rPr lang="id-ID" sz="2400" dirty="0" smtClean="0"/>
                        <a:t>Masyarakat mencari Informasi</a:t>
                      </a:r>
                      <a:endParaRPr lang="id-ID" sz="2400" dirty="0"/>
                    </a:p>
                  </a:txBody>
                  <a:tcPr/>
                </a:tc>
                <a:tc>
                  <a:txBody>
                    <a:bodyPr/>
                    <a:lstStyle/>
                    <a:p>
                      <a:r>
                        <a:rPr lang="id-ID" sz="2400" dirty="0" smtClean="0"/>
                        <a:t>Informasi mencari masyarakat</a:t>
                      </a:r>
                      <a:endParaRPr lang="id-ID" sz="2400" dirty="0"/>
                    </a:p>
                  </a:txBody>
                  <a:tcPr/>
                </a:tc>
              </a:tr>
              <a:tr h="1259111">
                <a:tc>
                  <a:txBody>
                    <a:bodyPr/>
                    <a:lstStyle/>
                    <a:p>
                      <a:pPr algn="l"/>
                      <a:r>
                        <a:rPr lang="id-ID" sz="2400" dirty="0" smtClean="0"/>
                        <a:t>Sumber informasi terbatas</a:t>
                      </a:r>
                      <a:endParaRPr lang="id-ID" sz="2400" dirty="0"/>
                    </a:p>
                  </a:txBody>
                  <a:tcPr/>
                </a:tc>
                <a:tc>
                  <a:txBody>
                    <a:bodyPr/>
                    <a:lstStyle/>
                    <a:p>
                      <a:r>
                        <a:rPr lang="id-ID" sz="2400" dirty="0" smtClean="0"/>
                        <a:t>Sumber informasi bisa</a:t>
                      </a:r>
                      <a:r>
                        <a:rPr lang="id-ID" sz="2400" baseline="0" dirty="0" smtClean="0"/>
                        <a:t> dari mana saja namun dapat dipercaya </a:t>
                      </a:r>
                      <a:endParaRPr lang="id-ID" sz="2400" dirty="0"/>
                    </a:p>
                  </a:txBody>
                  <a:tcPr/>
                </a:tc>
              </a:tr>
            </a:tbl>
          </a:graphicData>
        </a:graphic>
      </p:graphicFrame>
    </p:spTree>
    <p:extLst>
      <p:ext uri="{BB962C8B-B14F-4D97-AF65-F5344CB8AC3E}">
        <p14:creationId xmlns:p14="http://schemas.microsoft.com/office/powerpoint/2010/main" val="3481224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id-ID" b="1" dirty="0" smtClean="0"/>
              <a:t>Paradigma Pelayanan Informasi Publik di Pemerintah Daerah saat ini</a:t>
            </a:r>
          </a:p>
          <a:p>
            <a:pPr marL="0" indent="0" algn="ctr">
              <a:buNone/>
            </a:pPr>
            <a:endParaRPr lang="id-ID" dirty="0"/>
          </a:p>
          <a:p>
            <a:pPr marL="0" indent="0" algn="ctr">
              <a:buNone/>
            </a:pPr>
            <a:endParaRPr lang="id-ID" dirty="0" smtClean="0"/>
          </a:p>
          <a:p>
            <a:pPr marL="0" indent="0" algn="ctr">
              <a:buNone/>
            </a:pPr>
            <a:endParaRPr lang="id-ID" dirty="0" smtClean="0"/>
          </a:p>
          <a:p>
            <a:endParaRPr lang="id-ID" dirty="0" smtClean="0"/>
          </a:p>
          <a:p>
            <a:pPr marL="0" indent="0">
              <a:buNone/>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013" y="2420889"/>
            <a:ext cx="3552395" cy="26642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48" y="2413854"/>
            <a:ext cx="4034576" cy="2671330"/>
          </a:xfrm>
          <a:prstGeom prst="rect">
            <a:avLst/>
          </a:prstGeom>
        </p:spPr>
      </p:pic>
    </p:spTree>
    <p:extLst>
      <p:ext uri="{BB962C8B-B14F-4D97-AF65-F5344CB8AC3E}">
        <p14:creationId xmlns:p14="http://schemas.microsoft.com/office/powerpoint/2010/main" val="1544500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3886200"/>
          </a:xfrm>
        </p:spPr>
        <p:txBody>
          <a:bodyPr/>
          <a:lstStyle/>
          <a:p>
            <a:pPr marL="0" indent="0">
              <a:buNone/>
            </a:pPr>
            <a:r>
              <a:rPr lang="id-ID" dirty="0" smtClean="0"/>
              <a:t>Pelayanan informasi </a:t>
            </a:r>
            <a:r>
              <a:rPr lang="id-ID" dirty="0"/>
              <a:t>p</a:t>
            </a:r>
            <a:r>
              <a:rPr lang="id-ID" dirty="0" smtClean="0"/>
              <a:t>ublik </a:t>
            </a:r>
            <a:r>
              <a:rPr lang="id-ID" dirty="0"/>
              <a:t>p</a:t>
            </a:r>
            <a:r>
              <a:rPr lang="id-ID" dirty="0" smtClean="0"/>
              <a:t>rima </a:t>
            </a:r>
            <a:r>
              <a:rPr lang="id-ID" dirty="0" smtClean="0">
                <a:sym typeface="Wingdings" panose="05000000000000000000" pitchFamily="2" charset="2"/>
              </a:rPr>
              <a:t> tersedianya standar </a:t>
            </a:r>
            <a:r>
              <a:rPr lang="id-ID" dirty="0" smtClean="0">
                <a:sym typeface="Wingdings" panose="05000000000000000000" pitchFamily="2" charset="2"/>
              </a:rPr>
              <a:t>p</a:t>
            </a:r>
            <a:r>
              <a:rPr lang="id-ID" dirty="0" smtClean="0">
                <a:sym typeface="Wingdings" panose="05000000000000000000" pitchFamily="2" charset="2"/>
              </a:rPr>
              <a:t>elayanan yang baik utamanya di PPID badan publik tersebut.</a:t>
            </a:r>
          </a:p>
          <a:p>
            <a:pPr marL="0" indent="0">
              <a:buNone/>
            </a:pPr>
            <a:r>
              <a:rPr lang="id-ID" dirty="0" smtClean="0">
                <a:sym typeface="Wingdings" panose="05000000000000000000" pitchFamily="2" charset="2"/>
              </a:rPr>
              <a:t>Standar pelayanan informasi publik di PPID meliputi :</a:t>
            </a:r>
          </a:p>
          <a:p>
            <a:pPr>
              <a:buFontTx/>
              <a:buChar char="-"/>
            </a:pPr>
            <a:r>
              <a:rPr lang="id-ID" dirty="0" smtClean="0">
                <a:sym typeface="Wingdings" panose="05000000000000000000" pitchFamily="2" charset="2"/>
              </a:rPr>
              <a:t>Adanya prosedur pelayanan informasi publik yang meliputi alur permohonan informasi</a:t>
            </a:r>
          </a:p>
          <a:p>
            <a:pPr marL="0" indent="0">
              <a:buNone/>
            </a:pPr>
            <a:endParaRPr lang="id-ID" dirty="0" smtClean="0">
              <a:sym typeface="Wingdings" panose="05000000000000000000" pitchFamily="2" charset="2"/>
            </a:endParaRPr>
          </a:p>
          <a:p>
            <a:pPr marL="0" indent="0">
              <a:buNone/>
            </a:pPr>
            <a:endParaRPr lang="id-ID" dirty="0">
              <a:sym typeface="Wingdings" panose="05000000000000000000" pitchFamily="2" charset="2"/>
            </a:endParaRPr>
          </a:p>
          <a:p>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7" y="2920845"/>
            <a:ext cx="4320193" cy="3244459"/>
          </a:xfrm>
          <a:prstGeom prst="rect">
            <a:avLst/>
          </a:prstGeom>
        </p:spPr>
      </p:pic>
    </p:spTree>
    <p:extLst>
      <p:ext uri="{BB962C8B-B14F-4D97-AF65-F5344CB8AC3E}">
        <p14:creationId xmlns:p14="http://schemas.microsoft.com/office/powerpoint/2010/main" val="136689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id-ID" dirty="0" smtClean="0"/>
              <a:t>- Desk Layanan Informasi Publik</a:t>
            </a:r>
          </a:p>
          <a:p>
            <a:endParaRPr lang="id-ID" dirty="0"/>
          </a:p>
          <a:p>
            <a:pPr marL="0" indent="0">
              <a:buNone/>
            </a:pPr>
            <a:endParaRPr lang="id-ID" dirty="0" smtClean="0"/>
          </a:p>
          <a:p>
            <a:endParaRPr lang="id-ID" dirty="0"/>
          </a:p>
          <a:p>
            <a:endParaRPr lang="id-ID" dirty="0" smtClean="0"/>
          </a:p>
          <a:p>
            <a:endParaRPr lang="id-ID" dirty="0"/>
          </a:p>
          <a:p>
            <a:endParaRPr lang="id-ID" dirty="0" smtClean="0"/>
          </a:p>
          <a:p>
            <a:endParaRPr lang="id-ID" dirty="0"/>
          </a:p>
          <a:p>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129009"/>
            <a:ext cx="3354687" cy="25160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36" y="3749952"/>
            <a:ext cx="3515016" cy="23433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3777822"/>
            <a:ext cx="3473211" cy="2315474"/>
          </a:xfrm>
          <a:prstGeom prst="rect">
            <a:avLst/>
          </a:prstGeom>
        </p:spPr>
      </p:pic>
    </p:spTree>
    <p:extLst>
      <p:ext uri="{BB962C8B-B14F-4D97-AF65-F5344CB8AC3E}">
        <p14:creationId xmlns:p14="http://schemas.microsoft.com/office/powerpoint/2010/main" val="3677491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08" y="386662"/>
            <a:ext cx="7543800" cy="5994666"/>
          </a:xfrm>
        </p:spPr>
        <p:txBody>
          <a:bodyPr>
            <a:normAutofit fontScale="77500" lnSpcReduction="20000"/>
          </a:bodyPr>
          <a:lstStyle/>
          <a:p>
            <a:pPr>
              <a:buFontTx/>
              <a:buChar char="-"/>
            </a:pPr>
            <a:endParaRPr lang="id-ID" dirty="0" smtClean="0"/>
          </a:p>
          <a:p>
            <a:pPr>
              <a:buFontTx/>
              <a:buChar char="-"/>
            </a:pPr>
            <a:endParaRPr lang="id-ID" dirty="0"/>
          </a:p>
          <a:p>
            <a:pPr>
              <a:buFontTx/>
              <a:buChar char="-"/>
            </a:pPr>
            <a:endParaRPr lang="id-ID" dirty="0" smtClean="0"/>
          </a:p>
          <a:p>
            <a:pPr>
              <a:buFontTx/>
              <a:buChar char="-"/>
            </a:pPr>
            <a:r>
              <a:rPr lang="id-ID" dirty="0" smtClean="0"/>
              <a:t>Operasional Pelayanan Publik</a:t>
            </a:r>
          </a:p>
          <a:p>
            <a:pPr marL="0" indent="0">
              <a:buNone/>
            </a:pPr>
            <a:r>
              <a:rPr lang="id-ID" dirty="0" smtClean="0"/>
              <a:t>1. Tersedia Waktu Pelayanan Informasi. Di PPID Kota Madiun </a:t>
            </a:r>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smtClean="0"/>
          </a:p>
          <a:p>
            <a:pPr marL="0" indent="0">
              <a:buNone/>
            </a:pPr>
            <a:r>
              <a:rPr lang="id-ID" dirty="0" smtClean="0"/>
              <a:t>2. Biaya Tarif</a:t>
            </a:r>
          </a:p>
          <a:p>
            <a:pPr marL="265113" indent="0">
              <a:buNone/>
              <a:tabLst>
                <a:tab pos="176213" algn="l"/>
              </a:tabLst>
            </a:pPr>
            <a:r>
              <a:rPr lang="id-ID" dirty="0" smtClean="0"/>
              <a:t>PPID menyediakan informasi secara gratis (tidak dipungut biaya), namun untuk penggandaan  atau perekaman, pemohon/ pengguna informasi publik dapat melakukan penggadaan/ fotocopy  sendiri di sekitar gedung pelayanan PPID atau menyediakan cd maupun flash disk kosong untuk perekaman data informasi yang dibutuhkan.</a:t>
            </a:r>
          </a:p>
          <a:p>
            <a:pPr marL="0" indent="0">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340768"/>
            <a:ext cx="4176464" cy="2088232"/>
          </a:xfrm>
          <a:prstGeom prst="rect">
            <a:avLst/>
          </a:prstGeom>
        </p:spPr>
      </p:pic>
    </p:spTree>
    <p:extLst>
      <p:ext uri="{BB962C8B-B14F-4D97-AF65-F5344CB8AC3E}">
        <p14:creationId xmlns:p14="http://schemas.microsoft.com/office/powerpoint/2010/main" val="2280571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643" y="566682"/>
            <a:ext cx="7543800" cy="5958662"/>
          </a:xfrm>
        </p:spPr>
        <p:txBody>
          <a:bodyPr>
            <a:normAutofit fontScale="77500" lnSpcReduction="20000"/>
          </a:bodyPr>
          <a:lstStyle/>
          <a:p>
            <a:pPr marL="0" indent="0">
              <a:buNone/>
            </a:pPr>
            <a:endParaRPr lang="id-ID" dirty="0" smtClean="0"/>
          </a:p>
          <a:p>
            <a:pPr marL="0" indent="0">
              <a:buNone/>
            </a:pPr>
            <a:endParaRPr lang="id-ID" dirty="0" smtClean="0"/>
          </a:p>
          <a:p>
            <a:pPr marL="0" indent="0">
              <a:buNone/>
            </a:pPr>
            <a:r>
              <a:rPr lang="id-ID" dirty="0" smtClean="0"/>
              <a:t>3. Jangka Waktu Penyelesaian</a:t>
            </a:r>
          </a:p>
          <a:p>
            <a:pPr marL="0" indent="0">
              <a:buNone/>
            </a:pPr>
            <a:endParaRPr lang="id-ID" dirty="0"/>
          </a:p>
          <a:p>
            <a:pPr marL="0" indent="0">
              <a:buNone/>
            </a:pPr>
            <a:endParaRPr lang="id-ID" dirty="0" smtClean="0"/>
          </a:p>
          <a:p>
            <a:pPr marL="0" indent="0">
              <a:buNone/>
            </a:pPr>
            <a:endParaRPr lang="id-ID" dirty="0" smtClean="0"/>
          </a:p>
          <a:p>
            <a:pPr marL="0" indent="0">
              <a:buNone/>
            </a:pPr>
            <a:endParaRPr lang="id-ID" dirty="0" smtClean="0"/>
          </a:p>
          <a:p>
            <a:pPr marL="0" indent="0">
              <a:buNone/>
            </a:pPr>
            <a:endParaRPr lang="id-ID" dirty="0" smtClean="0"/>
          </a:p>
          <a:p>
            <a:pPr marL="0" indent="0">
              <a:buNone/>
            </a:pPr>
            <a:endParaRPr lang="id-ID" dirty="0" smtClean="0"/>
          </a:p>
          <a:p>
            <a:pPr marL="0" indent="0">
              <a:buNone/>
            </a:pPr>
            <a:endParaRPr lang="id-ID" dirty="0" smtClean="0"/>
          </a:p>
          <a:p>
            <a:pPr marL="0" indent="0">
              <a:buNone/>
            </a:pPr>
            <a:endParaRPr lang="id-ID" dirty="0" smtClean="0"/>
          </a:p>
          <a:p>
            <a:pPr marL="0" indent="0">
              <a:buNone/>
            </a:pPr>
            <a:endParaRPr lang="id-ID" dirty="0" smtClean="0"/>
          </a:p>
          <a:p>
            <a:pPr marL="0" indent="0">
              <a:buNone/>
            </a:pPr>
            <a:endParaRPr lang="id-ID" dirty="0" smtClean="0"/>
          </a:p>
          <a:p>
            <a:pPr marL="0" indent="0">
              <a:buNone/>
            </a:pPr>
            <a:endParaRPr lang="id-ID" dirty="0"/>
          </a:p>
          <a:p>
            <a:pPr marL="0" indent="0">
              <a:buNone/>
            </a:pPr>
            <a:r>
              <a:rPr lang="id-ID" dirty="0" smtClean="0"/>
              <a:t>4. Kompetensi Pelaksana Layanan Informasi Publik</a:t>
            </a:r>
          </a:p>
          <a:p>
            <a:pPr marL="0" indent="0" algn="just">
              <a:buNone/>
            </a:pPr>
            <a:r>
              <a:rPr lang="id-ID" dirty="0" smtClean="0"/>
              <a:t>PPID dalam melaksanakan pelayanan informasi kepada pemohon dibantu oleh pejabat fungsional (pustakawan, arsiparis, pranata humas, maupun pranata komputer). Sedangkan untuk petugas pada desk informasi memiliki pengetahuan tentang perundangan yang terkait dan juga penampilan dan ketrampilan komunikasi sehingga dapat menunjang pelaksanaan pelayanan informasi publik.</a:t>
            </a:r>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graphicFrame>
        <p:nvGraphicFramePr>
          <p:cNvPr id="5" name="Table 4"/>
          <p:cNvGraphicFramePr>
            <a:graphicFrameLocks noGrp="1"/>
          </p:cNvGraphicFramePr>
          <p:nvPr>
            <p:extLst>
              <p:ext uri="{D42A27DB-BD31-4B8C-83A1-F6EECF244321}">
                <p14:modId xmlns:p14="http://schemas.microsoft.com/office/powerpoint/2010/main" val="608175270"/>
              </p:ext>
            </p:extLst>
          </p:nvPr>
        </p:nvGraphicFramePr>
        <p:xfrm>
          <a:off x="683568" y="1026408"/>
          <a:ext cx="7944544" cy="2834640"/>
        </p:xfrm>
        <a:graphic>
          <a:graphicData uri="http://schemas.openxmlformats.org/drawingml/2006/table">
            <a:tbl>
              <a:tblPr firstRow="1" bandRow="1">
                <a:tableStyleId>{5C22544A-7EE6-4342-B048-85BDC9FD1C3A}</a:tableStyleId>
              </a:tblPr>
              <a:tblGrid>
                <a:gridCol w="7944544"/>
              </a:tblGrid>
              <a:tr h="149736">
                <a:tc>
                  <a:txBody>
                    <a:bodyPr/>
                    <a:lstStyle/>
                    <a:p>
                      <a:pPr algn="ctr"/>
                      <a:r>
                        <a:rPr lang="id-ID" dirty="0" smtClean="0"/>
                        <a:t>Jangka Waktu Penyelesaian</a:t>
                      </a:r>
                      <a:endParaRPr lang="id-ID" dirty="0"/>
                    </a:p>
                  </a:txBody>
                  <a:tcPr/>
                </a:tc>
              </a:tr>
              <a:tr h="240326">
                <a:tc>
                  <a:txBody>
                    <a:bodyPr/>
                    <a:lstStyle/>
                    <a:p>
                      <a:pPr algn="just"/>
                      <a:r>
                        <a:rPr lang="id-ID" dirty="0" smtClean="0"/>
                        <a:t>1. Proses penyelesaian informasi dilakukan setelah pemohon informasi memenuhi</a:t>
                      </a:r>
                      <a:r>
                        <a:rPr lang="id-ID" baseline="0" dirty="0" smtClean="0"/>
                        <a:t> syarat yang telah ditentukan</a:t>
                      </a:r>
                      <a:endParaRPr lang="id-ID" dirty="0"/>
                    </a:p>
                  </a:txBody>
                  <a:tcPr/>
                </a:tc>
              </a:tr>
              <a:tr h="240326">
                <a:tc>
                  <a:txBody>
                    <a:bodyPr/>
                    <a:lstStyle/>
                    <a:p>
                      <a:pPr algn="just"/>
                      <a:r>
                        <a:rPr lang="id-ID" dirty="0" smtClean="0"/>
                        <a:t>2. Waktu penyelesaian dilaksanakan paling lambat</a:t>
                      </a:r>
                      <a:r>
                        <a:rPr lang="id-ID" baseline="0" dirty="0" smtClean="0"/>
                        <a:t> 10 (sepuluh) hari kerja sejak diterimanya permintaan. PPID akan menyampaikan pemberitahuan yang berisikan informasi yang diminta berada di bawah penguasaannya atau tidak. PPID dapat memperpanjang waktu paling lambat 7 (tujuh) hari kerja</a:t>
                      </a:r>
                      <a:endParaRPr lang="id-ID" dirty="0"/>
                    </a:p>
                  </a:txBody>
                  <a:tcPr/>
                </a:tc>
              </a:tr>
              <a:tr h="240326">
                <a:tc>
                  <a:txBody>
                    <a:bodyPr/>
                    <a:lstStyle/>
                    <a:p>
                      <a:pPr algn="just"/>
                      <a:r>
                        <a:rPr lang="id-ID" dirty="0" smtClean="0"/>
                        <a:t>3. Penyampaian/ pendistribusian/</a:t>
                      </a:r>
                      <a:r>
                        <a:rPr lang="id-ID" baseline="0" dirty="0" smtClean="0"/>
                        <a:t> penyerahan informasi publik kepada pemohon dilakukan secara langsung, melalui email, fax, ataupun jasa pos,</a:t>
                      </a:r>
                      <a:endParaRPr lang="id-ID" dirty="0"/>
                    </a:p>
                  </a:txBody>
                  <a:tcPr/>
                </a:tc>
              </a:tr>
            </a:tbl>
          </a:graphicData>
        </a:graphic>
      </p:graphicFrame>
    </p:spTree>
    <p:extLst>
      <p:ext uri="{BB962C8B-B14F-4D97-AF65-F5344CB8AC3E}">
        <p14:creationId xmlns:p14="http://schemas.microsoft.com/office/powerpoint/2010/main" val="335186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248" y="476672"/>
            <a:ext cx="7731184" cy="3384376"/>
          </a:xfrm>
        </p:spPr>
        <p:txBody>
          <a:bodyPr>
            <a:normAutofit lnSpcReduction="10000"/>
          </a:bodyPr>
          <a:lstStyle/>
          <a:p>
            <a:pPr marL="0" indent="0">
              <a:buNone/>
            </a:pPr>
            <a:endParaRPr lang="id-ID" dirty="0" smtClean="0"/>
          </a:p>
          <a:p>
            <a:pPr marL="0" indent="0">
              <a:buNone/>
            </a:pPr>
            <a:endParaRPr lang="id-ID" dirty="0"/>
          </a:p>
          <a:p>
            <a:pPr marL="0" indent="0">
              <a:buNone/>
            </a:pPr>
            <a:endParaRPr lang="id-ID" dirty="0" smtClean="0"/>
          </a:p>
          <a:p>
            <a:pPr marL="0" indent="0">
              <a:buNone/>
            </a:pPr>
            <a:r>
              <a:rPr lang="id-ID" dirty="0"/>
              <a:t>4</a:t>
            </a:r>
            <a:r>
              <a:rPr lang="id-ID" dirty="0" smtClean="0"/>
              <a:t>. Laporan Akses Informasi Publik</a:t>
            </a:r>
          </a:p>
          <a:p>
            <a:pPr marL="354013" indent="0" algn="just">
              <a:buNone/>
            </a:pPr>
            <a:r>
              <a:rPr lang="id-ID" sz="2000" dirty="0" smtClean="0"/>
              <a:t>Laporan ini mengenai pelayanan informasi publik yang berhasil dipenuhi, tindak lanjut mengenai informasi publik yang belum dipenuhi, penolakan informasi disertai dengan alasan penolakan, dan waktu yang diperlukan dalam memenuhi permohonan informasi sesuai dengan ketentuan peraturan perundangan</a:t>
            </a:r>
            <a:r>
              <a:rPr lang="id-ID" dirty="0" smtClean="0"/>
              <a:t>.</a:t>
            </a:r>
          </a:p>
          <a:p>
            <a:pPr marL="0" indent="0">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18" t="29323" r="33036" b="17823"/>
          <a:stretch/>
        </p:blipFill>
        <p:spPr bwMode="auto">
          <a:xfrm>
            <a:off x="1619672" y="2492896"/>
            <a:ext cx="6245884" cy="335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734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08" y="260648"/>
            <a:ext cx="7543800" cy="5112568"/>
          </a:xfrm>
        </p:spPr>
        <p:txBody>
          <a:bodyPr>
            <a:normAutofit/>
          </a:bodyPr>
          <a:lstStyle/>
          <a:p>
            <a:pPr marL="0" indent="0">
              <a:buNone/>
            </a:pPr>
            <a:r>
              <a:rPr lang="id-ID" dirty="0" smtClean="0"/>
              <a:t>5. Sarana dan Prasarana Penunjang Pelayanan Informasi </a:t>
            </a:r>
          </a:p>
          <a:p>
            <a:pPr marL="354013" indent="0">
              <a:buNone/>
            </a:pPr>
            <a:r>
              <a:rPr lang="id-ID" sz="2000" dirty="0" smtClean="0"/>
              <a:t>Sarana prasarana penunjang pelayanan informasi publik ini meliputi, buku tamu dan buku register permohonan informasi, ruang tunggu, komputer display, internet gratis, rak informasi, telephone, faksimile, maupun printer dan tentunya ruang pelayanan yang bersih dan nyaman.</a:t>
            </a:r>
          </a:p>
          <a:p>
            <a:pPr marL="0" indent="0">
              <a:buNone/>
            </a:pPr>
            <a:endParaRPr lang="id-ID" dirty="0" smtClean="0"/>
          </a:p>
          <a:p>
            <a:pPr>
              <a:buFontTx/>
              <a:buChar char="-"/>
            </a:pPr>
            <a:endParaRPr lang="id-ID" dirty="0" smtClean="0"/>
          </a:p>
          <a:p>
            <a:pPr>
              <a:buFontTx/>
              <a:buChar char="-"/>
            </a:pPr>
            <a:endParaRPr lang="id-ID" dirty="0"/>
          </a:p>
          <a:p>
            <a:pPr>
              <a:buFontTx/>
              <a:buChar char="-"/>
            </a:pPr>
            <a:endParaRPr lang="id-ID" dirty="0" smtClean="0"/>
          </a:p>
          <a:p>
            <a:pPr>
              <a:buFontTx/>
              <a:buChar char="-"/>
            </a:pPr>
            <a:endParaRPr lang="id-ID" dirty="0"/>
          </a:p>
          <a:p>
            <a:pPr>
              <a:buFontTx/>
              <a:buChar char="-"/>
            </a:pPr>
            <a:endParaRPr lang="id-ID" dirty="0"/>
          </a:p>
        </p:txBody>
      </p:sp>
      <p:sp>
        <p:nvSpPr>
          <p:cNvPr id="4" name="Subtitle 2"/>
          <p:cNvSpPr txBox="1">
            <a:spLocks/>
          </p:cNvSpPr>
          <p:nvPr/>
        </p:nvSpPr>
        <p:spPr>
          <a:xfrm>
            <a:off x="5220072" y="6255314"/>
            <a:ext cx="3024336" cy="324036"/>
          </a:xfrm>
          <a:prstGeom prst="rect">
            <a:avLst/>
          </a:prstGeom>
        </p:spPr>
        <p:txBody>
          <a:bodyPr vert="horz" lIns="91440" tIns="45720" rIns="91440" bIns="45720" rtlCol="0" anchor="t" anchorCtr="0">
            <a:normAutofit fontScale="925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id-ID" sz="1200" dirty="0" smtClean="0"/>
              <a:t>PPID AWARD KOTA MADIUN TAHUN 2018</a:t>
            </a:r>
            <a:endParaRPr lang="id-ID"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46" y="2636911"/>
            <a:ext cx="3024338" cy="20162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690" y="3211164"/>
            <a:ext cx="2892446" cy="21693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978" y="4075179"/>
            <a:ext cx="3027178" cy="2018117"/>
          </a:xfrm>
          <a:prstGeom prst="rect">
            <a:avLst/>
          </a:prstGeom>
        </p:spPr>
      </p:pic>
    </p:spTree>
    <p:extLst>
      <p:ext uri="{BB962C8B-B14F-4D97-AF65-F5344CB8AC3E}">
        <p14:creationId xmlns:p14="http://schemas.microsoft.com/office/powerpoint/2010/main" val="36151650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583</TotalTime>
  <Words>743</Words>
  <Application>Microsoft Office PowerPoint</Application>
  <PresentationFormat>On-screen Show (4:3)</PresentationFormat>
  <Paragraphs>191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NewsPrint</vt:lpstr>
      <vt:lpstr>Penguatan PPID dalam Layanan Informasi Menuju Keterbukaan Informasi Publik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X455L</dc:creator>
  <cp:lastModifiedBy>X455L</cp:lastModifiedBy>
  <cp:revision>29</cp:revision>
  <dcterms:created xsi:type="dcterms:W3CDTF">2018-12-12T03:13:27Z</dcterms:created>
  <dcterms:modified xsi:type="dcterms:W3CDTF">2018-12-13T05:56:48Z</dcterms:modified>
</cp:coreProperties>
</file>